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hero-facilit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822960" y="1097280"/>
            <a:ext cx="7498080" cy="1097280"/>
          </a:xfrm>
          <a:prstGeom prst="rect">
            <a:avLst/>
          </a:prstGeom>
          <a:noFill/>
        </p:spPr>
        <p:txBody>
          <a:bodyPr wrap="none" anchor="t">
            <a:spAutoFit/>
          </a:bodyPr>
          <a:lstStyle/>
          <a:p>
            <a:pPr algn="l"/>
            <a:r>
              <a:rPr sz="5400" b="1">
                <a:solidFill>
                  <a:srgbClr val="38F2A2"/>
                </a:solidFill>
              </a:rPr>
              <a:t>Verdant Helix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2960" y="2011680"/>
            <a:ext cx="7498080" cy="914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2400">
                <a:solidFill>
                  <a:srgbClr val="E7EDF7"/>
                </a:solidFill>
              </a:rPr>
              <a:t>Automatización e IA para cannabis medicinal y entornos regulados</a:t>
            </a:r>
          </a:p>
        </p:txBody>
      </p:sp>
      <p:pic>
        <p:nvPicPr>
          <p:cNvPr id="6" name="Picture 5" descr="logo-wordmark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60" y="320040"/>
            <a:ext cx="2194560" cy="5486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22960" y="6355080"/>
            <a:ext cx="7498080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/>
            <a:r>
              <a:rPr sz="1200">
                <a:solidFill>
                  <a:srgbClr val="A9B4C7"/>
                </a:solidFill>
              </a:rPr>
              <a:t>Pitch público (sin información sensible)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nsight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822960" y="1005840"/>
            <a:ext cx="7498080" cy="1097280"/>
          </a:xfrm>
          <a:prstGeom prst="rect">
            <a:avLst/>
          </a:prstGeom>
          <a:noFill/>
        </p:spPr>
        <p:txBody>
          <a:bodyPr wrap="none" anchor="t">
            <a:spAutoFit/>
          </a:bodyPr>
          <a:lstStyle/>
          <a:p>
            <a:pPr algn="l"/>
            <a:r>
              <a:rPr sz="5400" b="1">
                <a:solidFill>
                  <a:srgbClr val="38F2A2"/>
                </a:solidFill>
              </a:rPr>
              <a:t>Hablemos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2960" y="1920240"/>
            <a:ext cx="7498080" cy="914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2400">
                <a:solidFill>
                  <a:srgbClr val="E7EDF7"/>
                </a:solidFill>
              </a:rPr>
              <a:t>Primera llamada: mapa de oportunidades + propuesta de piloto.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68680" y="2834640"/>
            <a:ext cx="7406640" cy="33832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600">
                <a:solidFill>
                  <a:srgbClr val="E7EDF7"/>
                </a:solidFill>
              </a:defRPr>
            </a:pPr>
            <a:r>
              <a:t>Email: Verdant.helix@outlook.es</a:t>
            </a:r>
          </a:p>
          <a:p>
            <a:pPr>
              <a:defRPr sz="2600">
                <a:solidFill>
                  <a:srgbClr val="E7EDF7"/>
                </a:solidFill>
              </a:defRPr>
            </a:pPr>
            <a:r>
              <a:t>WhatsApp: +34 722 84 71 17</a:t>
            </a:r>
          </a:p>
          <a:p>
            <a:pPr>
              <a:defRPr sz="2600">
                <a:solidFill>
                  <a:srgbClr val="E7EDF7"/>
                </a:solidFill>
              </a:defRPr>
            </a:pPr>
            <a:r>
              <a:t>Web: verdant-helix.netlify.app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2960" y="5989320"/>
            <a:ext cx="7498080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200">
                <a:solidFill>
                  <a:srgbClr val="A9B4C7"/>
                </a:solidFill>
              </a:defRPr>
            </a:pPr>
            <a:r>
              <a:t>*Este deck es público y evita información sensible. Detalles bajo NDA cuando aplica.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2960" y="6355080"/>
            <a:ext cx="7498080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/>
            <a:r>
              <a:rPr sz="1200">
                <a:solidFill>
                  <a:srgbClr val="A9B4C7"/>
                </a:solidFill>
              </a:rPr>
              <a:t/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facilit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822960" y="731520"/>
            <a:ext cx="7498080" cy="1097280"/>
          </a:xfrm>
          <a:prstGeom prst="rect">
            <a:avLst/>
          </a:prstGeom>
          <a:noFill/>
        </p:spPr>
        <p:txBody>
          <a:bodyPr wrap="none" anchor="t">
            <a:spAutoFit/>
          </a:bodyPr>
          <a:lstStyle/>
          <a:p>
            <a:pPr algn="l"/>
            <a:r>
              <a:rPr sz="4600" b="1">
                <a:solidFill>
                  <a:srgbClr val="38F2A2"/>
                </a:solidFill>
              </a:rPr>
              <a:t>El reto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2960" y="1600200"/>
            <a:ext cx="7498080" cy="914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2200">
                <a:solidFill>
                  <a:srgbClr val="E7EDF7"/>
                </a:solidFill>
              </a:rPr>
              <a:t>Cuando creces, la consistencia y el cumplimiento se vuelven más difíciles.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68680" y="2331720"/>
            <a:ext cx="7406640" cy="33832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200">
                <a:solidFill>
                  <a:srgbClr val="E7EDF7"/>
                </a:solidFill>
              </a:defRPr>
            </a:pPr>
            <a:r>
              <a:t>Variabilidad entre salas/lotes → impacto en calidad</a:t>
            </a:r>
          </a:p>
          <a:p>
            <a:pPr>
              <a:defRPr sz="2200">
                <a:solidFill>
                  <a:srgbClr val="E7EDF7"/>
                </a:solidFill>
              </a:defRPr>
            </a:pPr>
            <a:r>
              <a:t>Más datos, menos tiempo → difícil priorizar incidencias</a:t>
            </a:r>
          </a:p>
          <a:p>
            <a:pPr>
              <a:defRPr sz="2200">
                <a:solidFill>
                  <a:srgbClr val="E7EDF7"/>
                </a:solidFill>
              </a:defRPr>
            </a:pPr>
            <a:r>
              <a:t>Trazabilidad y evidencias → necesidad de auditoría</a:t>
            </a:r>
          </a:p>
          <a:p>
            <a:pPr>
              <a:defRPr sz="2200">
                <a:solidFill>
                  <a:srgbClr val="E7EDF7"/>
                </a:solidFill>
              </a:defRPr>
            </a:pPr>
            <a:r>
              <a:t>Operación 24/7 → automatizar sin fricción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2960" y="6355080"/>
            <a:ext cx="7498080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/>
            <a:r>
              <a:rPr sz="1200">
                <a:solidFill>
                  <a:srgbClr val="A9B4C7"/>
                </a:solidFill>
              </a:rPr>
              <a:t>verdant-helix.netlify.app  ·  Verdant.helix@outlook.es  ·  +34 722 84 71 17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robotic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822960" y="731520"/>
            <a:ext cx="7498080" cy="1097280"/>
          </a:xfrm>
          <a:prstGeom prst="rect">
            <a:avLst/>
          </a:prstGeom>
          <a:noFill/>
        </p:spPr>
        <p:txBody>
          <a:bodyPr wrap="none" anchor="t">
            <a:spAutoFit/>
          </a:bodyPr>
          <a:lstStyle/>
          <a:p>
            <a:pPr algn="l"/>
            <a:r>
              <a:rPr sz="4600" b="1">
                <a:solidFill>
                  <a:srgbClr val="38F2A2"/>
                </a:solidFill>
              </a:rPr>
              <a:t>Qué hacemos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2960" y="1600200"/>
            <a:ext cx="7498080" cy="914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2200">
                <a:solidFill>
                  <a:srgbClr val="E7EDF7"/>
                </a:solidFill>
              </a:rPr>
              <a:t>Integramos tecnología para mejorar resultados operativos sin complicar el día a día.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68680" y="2331720"/>
            <a:ext cx="7406640" cy="33832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200">
                <a:solidFill>
                  <a:srgbClr val="E7EDF7"/>
                </a:solidFill>
              </a:defRPr>
            </a:pPr>
            <a:r>
              <a:t>Automatización de precisión para tareas repetitivas</a:t>
            </a:r>
          </a:p>
          <a:p>
            <a:pPr>
              <a:defRPr sz="2200">
                <a:solidFill>
                  <a:srgbClr val="E7EDF7"/>
                </a:solidFill>
              </a:defRPr>
            </a:pPr>
            <a:r>
              <a:t>Visión por computador para monitorización a escala</a:t>
            </a:r>
          </a:p>
          <a:p>
            <a:pPr>
              <a:defRPr sz="2200">
                <a:solidFill>
                  <a:srgbClr val="E7EDF7"/>
                </a:solidFill>
              </a:defRPr>
            </a:pPr>
            <a:r>
              <a:t>Software y datos para trazabilidad y cuadros de mando</a:t>
            </a:r>
          </a:p>
          <a:p>
            <a:pPr>
              <a:defRPr sz="2200">
                <a:solidFill>
                  <a:srgbClr val="E7EDF7"/>
                </a:solidFill>
              </a:defRPr>
            </a:pPr>
            <a:r>
              <a:t>Documentación orientada a entornos regulados (GACP/GMP)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2960" y="6355080"/>
            <a:ext cx="7498080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/>
            <a:r>
              <a:rPr sz="1200">
                <a:solidFill>
                  <a:srgbClr val="A9B4C7"/>
                </a:solidFill>
              </a:rPr>
              <a:t>verdant-helix.netlify.app  ·  Verdant.helix@outlook.es  ·  +34 722 84 71 17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ai-vis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822960" y="731520"/>
            <a:ext cx="7498080" cy="1097280"/>
          </a:xfrm>
          <a:prstGeom prst="rect">
            <a:avLst/>
          </a:prstGeom>
          <a:noFill/>
        </p:spPr>
        <p:txBody>
          <a:bodyPr wrap="none" anchor="t">
            <a:spAutoFit/>
          </a:bodyPr>
          <a:lstStyle/>
          <a:p>
            <a:pPr algn="l"/>
            <a:r>
              <a:rPr sz="4600" b="1">
                <a:solidFill>
                  <a:srgbClr val="38F2A2"/>
                </a:solidFill>
              </a:rPr>
              <a:t>4 pilares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2960" y="1600200"/>
            <a:ext cx="7498080" cy="914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2200">
                <a:solidFill>
                  <a:srgbClr val="E7EDF7"/>
                </a:solidFill>
              </a:rPr>
              <a:t>Una plataforma modular: activas lo que necesitas, cuando lo necesitas.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22960" y="2468880"/>
            <a:ext cx="5212080" cy="1097280"/>
          </a:xfrm>
          <a:prstGeom prst="roundRect">
            <a:avLst/>
          </a:prstGeom>
          <a:solidFill>
            <a:srgbClr val="0C111B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b="1" sz="2000">
                <a:solidFill>
                  <a:srgbClr val="38F2A2"/>
                </a:solidFill>
              </a:rPr>
              <a:t>Robótica &amp; Automatización</a:t>
            </a:r>
          </a:p>
          <a:p>
            <a:pPr>
              <a:defRPr sz="1400">
                <a:solidFill>
                  <a:srgbClr val="E7EDF7"/>
                </a:solidFill>
              </a:defRPr>
            </a:pPr>
            <a:r>
              <a:t>Operación consistente y segura.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172200" y="2468880"/>
            <a:ext cx="5212080" cy="1097280"/>
          </a:xfrm>
          <a:prstGeom prst="roundRect">
            <a:avLst/>
          </a:prstGeom>
          <a:solidFill>
            <a:srgbClr val="0C111B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b="1" sz="2000">
                <a:solidFill>
                  <a:srgbClr val="38F2A2"/>
                </a:solidFill>
              </a:rPr>
              <a:t>Visión por Computador</a:t>
            </a:r>
          </a:p>
          <a:p>
            <a:pPr>
              <a:defRPr sz="1400">
                <a:solidFill>
                  <a:srgbClr val="E7EDF7"/>
                </a:solidFill>
              </a:defRPr>
            </a:pPr>
            <a:r>
              <a:t>Señales visuales accionables.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22960" y="3794760"/>
            <a:ext cx="5212080" cy="1097280"/>
          </a:xfrm>
          <a:prstGeom prst="roundRect">
            <a:avLst/>
          </a:prstGeom>
          <a:solidFill>
            <a:srgbClr val="0C111B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b="1" sz="2000">
                <a:solidFill>
                  <a:srgbClr val="38F2A2"/>
                </a:solidFill>
              </a:rPr>
              <a:t>Software &amp; Datos</a:t>
            </a:r>
          </a:p>
          <a:p>
            <a:pPr>
              <a:defRPr sz="1400">
                <a:solidFill>
                  <a:srgbClr val="E7EDF7"/>
                </a:solidFill>
              </a:defRPr>
            </a:pPr>
            <a:r>
              <a:t>Trazabilidad y paneles.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172200" y="3794760"/>
            <a:ext cx="5212080" cy="1097280"/>
          </a:xfrm>
          <a:prstGeom prst="roundRect">
            <a:avLst/>
          </a:prstGeom>
          <a:solidFill>
            <a:srgbClr val="0C111B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b="1" sz="2000">
                <a:solidFill>
                  <a:srgbClr val="38F2A2"/>
                </a:solidFill>
              </a:rPr>
              <a:t>Cumplimiento</a:t>
            </a:r>
          </a:p>
          <a:p>
            <a:pPr>
              <a:defRPr sz="1400">
                <a:solidFill>
                  <a:srgbClr val="E7EDF7"/>
                </a:solidFill>
              </a:defRPr>
            </a:pPr>
            <a:r>
              <a:t>Evidencias y validación.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2960" y="6355080"/>
            <a:ext cx="7498080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/>
            <a:r>
              <a:rPr sz="1200">
                <a:solidFill>
                  <a:srgbClr val="A9B4C7"/>
                </a:solidFill>
              </a:rPr>
              <a:t>verdant-helix.netlify.app  ·  Verdant.helix@outlook.es  ·  +34 722 84 71 17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nsight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822960" y="731520"/>
            <a:ext cx="7498080" cy="1097280"/>
          </a:xfrm>
          <a:prstGeom prst="rect">
            <a:avLst/>
          </a:prstGeom>
          <a:noFill/>
        </p:spPr>
        <p:txBody>
          <a:bodyPr wrap="none" anchor="t">
            <a:spAutoFit/>
          </a:bodyPr>
          <a:lstStyle/>
          <a:p>
            <a:pPr algn="l"/>
            <a:r>
              <a:rPr sz="4600" b="1">
                <a:solidFill>
                  <a:srgbClr val="38F2A2"/>
                </a:solidFill>
              </a:rPr>
              <a:t>Casos de uso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2960" y="1600200"/>
            <a:ext cx="7498080" cy="914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2200">
                <a:solidFill>
                  <a:srgbClr val="E7EDF7"/>
                </a:solidFill>
              </a:rPr>
              <a:t>Impacto visible sin promesas vacías.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68680" y="2331720"/>
            <a:ext cx="7406640" cy="33832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200">
                <a:solidFill>
                  <a:srgbClr val="E7EDF7"/>
                </a:solidFill>
              </a:defRPr>
            </a:pPr>
            <a:r>
              <a:t>Monitorización inteligente de salas y lotes</a:t>
            </a:r>
          </a:p>
          <a:p>
            <a:pPr>
              <a:defRPr sz="2200">
                <a:solidFill>
                  <a:srgbClr val="E7EDF7"/>
                </a:solidFill>
              </a:defRPr>
            </a:pPr>
            <a:r>
              <a:t>Alertas tempranas de incidencias y desviaciones</a:t>
            </a:r>
          </a:p>
          <a:p>
            <a:pPr>
              <a:defRPr sz="2200">
                <a:solidFill>
                  <a:srgbClr val="E7EDF7"/>
                </a:solidFill>
              </a:defRPr>
            </a:pPr>
            <a:r>
              <a:t>Control de calidad visual y registros automáticos</a:t>
            </a:r>
          </a:p>
          <a:p>
            <a:pPr>
              <a:defRPr sz="2200">
                <a:solidFill>
                  <a:srgbClr val="E7EDF7"/>
                </a:solidFill>
              </a:defRPr>
            </a:pPr>
            <a:r>
              <a:t>Optimización operativa con dashboards ejecutivos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2960" y="6355080"/>
            <a:ext cx="7498080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/>
            <a:r>
              <a:rPr sz="1200">
                <a:solidFill>
                  <a:srgbClr val="A9B4C7"/>
                </a:solidFill>
              </a:rPr>
              <a:t>verdant-helix.netlify.app  ·  Verdant.helix@outlook.es  ·  +34 722 84 71 17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hero-facilit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822960" y="731520"/>
            <a:ext cx="7498080" cy="1097280"/>
          </a:xfrm>
          <a:prstGeom prst="rect">
            <a:avLst/>
          </a:prstGeom>
          <a:noFill/>
        </p:spPr>
        <p:txBody>
          <a:bodyPr wrap="none" anchor="t">
            <a:spAutoFit/>
          </a:bodyPr>
          <a:lstStyle/>
          <a:p>
            <a:pPr algn="l"/>
            <a:r>
              <a:rPr sz="4600" b="1">
                <a:solidFill>
                  <a:srgbClr val="38F2A2"/>
                </a:solidFill>
              </a:rPr>
              <a:t>Valor que entregamos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68680" y="1920240"/>
            <a:ext cx="7406640" cy="33832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>
                <a:solidFill>
                  <a:srgbClr val="E7EDF7"/>
                </a:solidFill>
              </a:defRPr>
            </a:pPr>
            <a:r>
              <a:t>Calidad más consistente</a:t>
            </a:r>
          </a:p>
          <a:p>
            <a:pPr>
              <a:defRPr sz="2400">
                <a:solidFill>
                  <a:srgbClr val="E7EDF7"/>
                </a:solidFill>
              </a:defRPr>
            </a:pPr>
            <a:r>
              <a:t>Menos retrabajo y menos incidencias</a:t>
            </a:r>
          </a:p>
          <a:p>
            <a:pPr>
              <a:defRPr sz="2400">
                <a:solidFill>
                  <a:srgbClr val="E7EDF7"/>
                </a:solidFill>
              </a:defRPr>
            </a:pPr>
            <a:r>
              <a:t>Más visibilidad para operaciones y QA</a:t>
            </a:r>
          </a:p>
          <a:p>
            <a:pPr>
              <a:defRPr sz="2400">
                <a:solidFill>
                  <a:srgbClr val="E7EDF7"/>
                </a:solidFill>
              </a:defRPr>
            </a:pPr>
            <a:r>
              <a:t>Escalabilidad sin perder control</a:t>
            </a:r>
          </a:p>
          <a:p>
            <a:pPr>
              <a:defRPr sz="2400">
                <a:solidFill>
                  <a:srgbClr val="E7EDF7"/>
                </a:solidFill>
              </a:defRPr>
            </a:pPr>
            <a:r>
              <a:t>Base de datos y trazabilidad para auditorías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2960" y="6355080"/>
            <a:ext cx="7498080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/>
            <a:r>
              <a:rPr sz="1200">
                <a:solidFill>
                  <a:srgbClr val="A9B4C7"/>
                </a:solidFill>
              </a:rPr>
              <a:t>verdant-helix.netlify.app  ·  Verdant.helix@outlook.es  ·  +34 722 84 71 17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ai-vis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822960" y="731520"/>
            <a:ext cx="7498080" cy="1097280"/>
          </a:xfrm>
          <a:prstGeom prst="rect">
            <a:avLst/>
          </a:prstGeom>
          <a:noFill/>
        </p:spPr>
        <p:txBody>
          <a:bodyPr wrap="none" anchor="t">
            <a:spAutoFit/>
          </a:bodyPr>
          <a:lstStyle/>
          <a:p>
            <a:pPr algn="l"/>
            <a:r>
              <a:rPr sz="4600" b="1">
                <a:solidFill>
                  <a:srgbClr val="38F2A2"/>
                </a:solidFill>
              </a:rPr>
              <a:t>Cómo trabajamos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2960" y="1600200"/>
            <a:ext cx="7498080" cy="914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2200">
                <a:solidFill>
                  <a:srgbClr val="E7EDF7"/>
                </a:solidFill>
              </a:rPr>
              <a:t>Proceso simple y gobernanza clara (sin exponer detalles internos).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68680" y="2331720"/>
            <a:ext cx="7406640" cy="33832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200">
                <a:solidFill>
                  <a:srgbClr val="E7EDF7"/>
                </a:solidFill>
              </a:defRPr>
            </a:pPr>
            <a:r>
              <a:t>1) Descubrimiento → objetivos, riesgos y criterios de éxito</a:t>
            </a:r>
          </a:p>
          <a:p>
            <a:pPr>
              <a:defRPr sz="2200">
                <a:solidFill>
                  <a:srgbClr val="E7EDF7"/>
                </a:solidFill>
              </a:defRPr>
            </a:pPr>
            <a:r>
              <a:t>2) Piloto controlado → validación de valor y operación</a:t>
            </a:r>
          </a:p>
          <a:p>
            <a:pPr>
              <a:defRPr sz="2200">
                <a:solidFill>
                  <a:srgbClr val="E7EDF7"/>
                </a:solidFill>
              </a:defRPr>
            </a:pPr>
            <a:r>
              <a:t>3) Despliegue → integración, formación y aceptación</a:t>
            </a:r>
          </a:p>
          <a:p>
            <a:pPr>
              <a:defRPr sz="2200">
                <a:solidFill>
                  <a:srgbClr val="E7EDF7"/>
                </a:solidFill>
              </a:defRPr>
            </a:pPr>
            <a:r>
              <a:t>4) Optimización → soporte, mejoras y roadmap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2960" y="6355080"/>
            <a:ext cx="7498080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/>
            <a:r>
              <a:rPr sz="1200">
                <a:solidFill>
                  <a:srgbClr val="A9B4C7"/>
                </a:solidFill>
              </a:rPr>
              <a:t>verdant-helix.netlify.app  ·  Verdant.helix@outlook.es  ·  +34 722 84 71 17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facilit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822960" y="731520"/>
            <a:ext cx="7498080" cy="1097280"/>
          </a:xfrm>
          <a:prstGeom prst="rect">
            <a:avLst/>
          </a:prstGeom>
          <a:noFill/>
        </p:spPr>
        <p:txBody>
          <a:bodyPr wrap="none" anchor="t">
            <a:spAutoFit/>
          </a:bodyPr>
          <a:lstStyle/>
          <a:p>
            <a:pPr algn="l"/>
            <a:r>
              <a:rPr sz="4600" b="1">
                <a:solidFill>
                  <a:srgbClr val="38F2A2"/>
                </a:solidFill>
              </a:rPr>
              <a:t>Listo para auditorías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2960" y="1600200"/>
            <a:ext cx="7498080" cy="914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2200">
                <a:solidFill>
                  <a:srgbClr val="E7EDF7"/>
                </a:solidFill>
              </a:rPr>
              <a:t>Documentación y evidencias orientadas a entornos regulados.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68680" y="2331720"/>
            <a:ext cx="7406640" cy="33832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200">
                <a:solidFill>
                  <a:srgbClr val="E7EDF7"/>
                </a:solidFill>
              </a:defRPr>
            </a:pPr>
            <a:r>
              <a:t>Requisitos, alcance y control de cambios</a:t>
            </a:r>
          </a:p>
          <a:p>
            <a:pPr>
              <a:defRPr sz="2200">
                <a:solidFill>
                  <a:srgbClr val="E7EDF7"/>
                </a:solidFill>
              </a:defRPr>
            </a:pPr>
            <a:r>
              <a:t>Plan de pruebas y criterios de aceptación</a:t>
            </a:r>
          </a:p>
          <a:p>
            <a:pPr>
              <a:defRPr sz="2200">
                <a:solidFill>
                  <a:srgbClr val="E7EDF7"/>
                </a:solidFill>
              </a:defRPr>
            </a:pPr>
            <a:r>
              <a:t>Registros y evidencias de operación</a:t>
            </a:r>
          </a:p>
          <a:p>
            <a:pPr>
              <a:defRPr sz="2200">
                <a:solidFill>
                  <a:srgbClr val="E7EDF7"/>
                </a:solidFill>
              </a:defRPr>
            </a:pPr>
            <a:r>
              <a:t>Formación y handover al equipo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2960" y="6355080"/>
            <a:ext cx="7498080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/>
            <a:r>
              <a:rPr sz="1200">
                <a:solidFill>
                  <a:srgbClr val="A9B4C7"/>
                </a:solidFill>
              </a:rPr>
              <a:t>verdant-helix.netlify.app  ·  Verdant.helix@outlook.es  ·  +34 722 84 71 17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robotic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822960" y="731520"/>
            <a:ext cx="7498080" cy="1097280"/>
          </a:xfrm>
          <a:prstGeom prst="rect">
            <a:avLst/>
          </a:prstGeom>
          <a:noFill/>
        </p:spPr>
        <p:txBody>
          <a:bodyPr wrap="none" anchor="t">
            <a:spAutoFit/>
          </a:bodyPr>
          <a:lstStyle/>
          <a:p>
            <a:pPr algn="l"/>
            <a:r>
              <a:rPr sz="4600" b="1">
                <a:solidFill>
                  <a:srgbClr val="38F2A2"/>
                </a:solidFill>
              </a:rPr>
              <a:t>Modelos de colaboración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68680" y="2011680"/>
            <a:ext cx="7406640" cy="33832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>
                <a:solidFill>
                  <a:srgbClr val="E7EDF7"/>
                </a:solidFill>
              </a:defRPr>
            </a:pPr>
            <a:r>
              <a:t>Subcontrata técnica (co‑ejecución)</a:t>
            </a:r>
          </a:p>
          <a:p>
            <a:pPr>
              <a:defRPr sz="2400">
                <a:solidFill>
                  <a:srgbClr val="E7EDF7"/>
                </a:solidFill>
              </a:defRPr>
            </a:pPr>
            <a:r>
              <a:t>White‑label para consultoras/ingenierías</a:t>
            </a:r>
          </a:p>
          <a:p>
            <a:pPr>
              <a:defRPr sz="2400">
                <a:solidFill>
                  <a:srgbClr val="E7EDF7"/>
                </a:solidFill>
              </a:defRPr>
            </a:pPr>
            <a:r>
              <a:t>Por proyecto o por fases (piloto → escala)</a:t>
            </a:r>
          </a:p>
          <a:p>
            <a:pPr>
              <a:defRPr sz="2400">
                <a:solidFill>
                  <a:srgbClr val="E7EDF7"/>
                </a:solidFill>
              </a:defRPr>
            </a:pPr>
            <a:r>
              <a:t>Costes y entregables definidos desde el inicio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2960" y="6355080"/>
            <a:ext cx="7498080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/>
            <a:r>
              <a:rPr sz="1200">
                <a:solidFill>
                  <a:srgbClr val="A9B4C7"/>
                </a:solidFill>
              </a:rPr>
              <a:t>verdant-helix.netlify.app  ·  Verdant.helix@outlook.es  ·  +34 722 84 71 17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